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080135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026" y="-126"/>
      </p:cViewPr>
      <p:guideLst>
        <p:guide orient="horz" pos="2160"/>
        <p:guide pos="34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1" y="2130426"/>
            <a:ext cx="9181148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3886200"/>
            <a:ext cx="756094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0875" y="4149080"/>
            <a:ext cx="3210236" cy="2518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091" y="3789040"/>
            <a:ext cx="6309321" cy="2959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6763" y="4963161"/>
            <a:ext cx="2414587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2" y="4406901"/>
            <a:ext cx="918114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2" y="2906713"/>
            <a:ext cx="918114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085184"/>
            <a:ext cx="3551287" cy="1667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7059" y="5409431"/>
            <a:ext cx="1715318" cy="1343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40068" y="1600201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90686" y="1600201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535113"/>
            <a:ext cx="4772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8" y="2174875"/>
            <a:ext cx="47724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6" y="1535113"/>
            <a:ext cx="477434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6" y="2174875"/>
            <a:ext cx="477434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273050"/>
            <a:ext cx="355357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8" y="273051"/>
            <a:ext cx="603825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68" y="1435101"/>
            <a:ext cx="355357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0" y="4800600"/>
            <a:ext cx="648081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0" y="612775"/>
            <a:ext cx="648081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0" y="5367338"/>
            <a:ext cx="648081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30979" y="274639"/>
            <a:ext cx="2430304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40067" y="274639"/>
            <a:ext cx="7110889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rgbClr val="FFFF00">
                <a:alpha val="38000"/>
              </a:srgbClr>
            </a:gs>
            <a:gs pos="62000">
              <a:srgbClr val="00B0F0">
                <a:alpha val="30000"/>
              </a:srgbClr>
            </a:gs>
            <a:gs pos="92083">
              <a:srgbClr val="00B050">
                <a:alpha val="46000"/>
              </a:srgbClr>
            </a:gs>
            <a:gs pos="92000">
              <a:srgbClr val="00B050">
                <a:alpha val="46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274638"/>
            <a:ext cx="97212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600201"/>
            <a:ext cx="97212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7" y="6356351"/>
            <a:ext cx="25203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1" y="6356351"/>
            <a:ext cx="3420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68" y="6356351"/>
            <a:ext cx="25203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644810" y="-2392205"/>
            <a:ext cx="7488836" cy="1164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728" y="2076603"/>
            <a:ext cx="4762500" cy="376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6659" y="3953954"/>
            <a:ext cx="4762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746" y="622293"/>
            <a:ext cx="4760913" cy="185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5360041" y="908720"/>
            <a:ext cx="4760913" cy="376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85965" y="1500174"/>
            <a:ext cx="65008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МОУ «Детский сад № 330 Красноармейского района Волгограда»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593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1651" y="1285860"/>
            <a:ext cx="68580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Адаптированная образовательная  программа  дошкольного образования для детей с тяжелыми нарушениями речи </a:t>
            </a:r>
          </a:p>
          <a:p>
            <a:pPr algn="ctr" defTabSz="457200" fontAlgn="auto">
              <a:spcAft>
                <a:spcPts val="0"/>
              </a:spcAft>
              <a:defRPr/>
            </a:pPr>
            <a:endParaRPr lang="ru-RU" sz="3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457200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АОП ДО для детей с ТНР (ОНР)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405836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42891" y="1357298"/>
            <a:ext cx="9721215" cy="71438"/>
          </a:xfrm>
        </p:spPr>
        <p:txBody>
          <a:bodyPr>
            <a:normAutofit fontScale="90000"/>
          </a:bodyPr>
          <a:lstStyle/>
          <a:p>
            <a:r>
              <a:rPr lang="ru-RU" alt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база:</a:t>
            </a:r>
            <a:br>
              <a:rPr lang="ru-RU" alt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FF0000"/>
                </a:solidFill>
                <a:latin typeface="Trebuchet MS"/>
              </a:rPr>
              <a:t/>
            </a:r>
            <a:br>
              <a:rPr lang="ru-RU" sz="1200" dirty="0" smtClean="0">
                <a:solidFill>
                  <a:srgbClr val="FF0000"/>
                </a:solidFill>
                <a:latin typeface="Trebuchet MS"/>
              </a:rPr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42957" y="1600201"/>
            <a:ext cx="8715436" cy="4525963"/>
          </a:xfrm>
        </p:spPr>
        <p:txBody>
          <a:bodyPr>
            <a:normAutofit fontScale="62500" lnSpcReduction="20000"/>
          </a:bodyPr>
          <a:lstStyle/>
          <a:p>
            <a:pPr defTabSz="457200">
              <a:spcBef>
                <a:spcPts val="1000"/>
              </a:spcBef>
              <a:buClr>
                <a:srgbClr val="EB3D9F"/>
              </a:buClr>
              <a:buSzPct val="80000"/>
              <a:buFont typeface="Wingdings 3" pitchFamily="18" charset="2"/>
              <a:buChar char=""/>
            </a:pP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29 декабря 2012 г. № 273-ФЗ «Об образовании в Российской Федерации».</a:t>
            </a:r>
          </a:p>
          <a:p>
            <a:pPr defTabSz="457200" eaLnBrk="0" hangingPunct="0">
              <a:spcBef>
                <a:spcPts val="1000"/>
              </a:spcBef>
              <a:buClr>
                <a:srgbClr val="90C226"/>
              </a:buClr>
              <a:buSzPct val="80000"/>
              <a:buFont typeface="Wingdings 3" pitchFamily="18" charset="2"/>
              <a:buChar char=""/>
            </a:pP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Устав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Муниципального дошкольного образовательного учреждения "Детский сад № 285 Красноармейского района Волгограда" </a:t>
            </a:r>
          </a:p>
          <a:p>
            <a:pPr defTabSz="457200">
              <a:spcBef>
                <a:spcPts val="1000"/>
              </a:spcBef>
              <a:buClr>
                <a:srgbClr val="EB3D9F"/>
              </a:buClr>
              <a:buSzPct val="80000"/>
              <a:buFont typeface="Wingdings 3" pitchFamily="18" charset="2"/>
              <a:buChar char=""/>
            </a:pP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ФГОС дошкольного образования (приказ № 1155 </a:t>
            </a:r>
            <a:r>
              <a:rPr lang="ru-RU" altLang="ru-RU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РФ от 17.10.13 г, действует с 01.01.2014 г)</a:t>
            </a:r>
          </a:p>
          <a:p>
            <a:pPr defTabSz="457200">
              <a:spcBef>
                <a:spcPts val="1000"/>
              </a:spcBef>
              <a:buClr>
                <a:srgbClr val="EB3D9F"/>
              </a:buClr>
              <a:buSzPct val="80000"/>
              <a:buFont typeface="Wingdings 3" pitchFamily="18" charset="2"/>
              <a:buChar char="u"/>
            </a:pPr>
            <a:r>
              <a:rPr lang="ru-RU" altLang="ru-RU" b="1" dirty="0" smtClean="0">
                <a:latin typeface="Times New Roman" pitchFamily="18" charset="0"/>
              </a:rPr>
              <a:t>«Гигиенические нормативы и требования к обеспечению безопасности и (или) безвредности для человека факторов среды обитания». (Утверждены постановлением Главного государственного санитарного врача Российской Федерации от 28.01. 2021 года №2  «Санитарные правила и нормы </a:t>
            </a:r>
            <a:r>
              <a:rPr lang="ru-RU" altLang="ru-RU" b="1" dirty="0" err="1" smtClean="0">
                <a:latin typeface="Times New Roman" pitchFamily="18" charset="0"/>
              </a:rPr>
              <a:t>СанПиН</a:t>
            </a:r>
            <a:r>
              <a:rPr lang="ru-RU" altLang="ru-RU" b="1" dirty="0" smtClean="0">
                <a:latin typeface="Times New Roman" pitchFamily="18" charset="0"/>
              </a:rPr>
              <a:t> 1.2.3685-21</a:t>
            </a:r>
          </a:p>
          <a:p>
            <a:pPr defTabSz="457200">
              <a:spcBef>
                <a:spcPts val="1000"/>
              </a:spcBef>
              <a:buClr>
                <a:srgbClr val="EB3D9F"/>
              </a:buClr>
              <a:buSzPct val="80000"/>
              <a:buFont typeface="Wingdings 3" pitchFamily="18" charset="2"/>
              <a:buChar char=""/>
            </a:pP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риказ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России от 31 июля 2020 г. N 373 "Об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образования"</a:t>
            </a:r>
            <a:endParaRPr lang="ru-RU" b="1" dirty="0" smtClean="0">
              <a:solidFill>
                <a:srgbClr val="404040"/>
              </a:solidFill>
              <a:latin typeface="Trebuchet MS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00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5833" y="1166843"/>
            <a:ext cx="835824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Цели и задачи реализации основной адаптированной программы дошкольного образования в соответствии с ФГОС дошкольного образования 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Построение системы коррекционно-развивающей работы в группах для детей с тяжелыми нарушениями речи (общим недоразвитием речи) в возрасте с 4 до 7 лет, 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предусматривающей полную интеграцию действий всех специалистов дошкольного образовательного учреждения и родителей дошкольников.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Развитие физических, интеллектуальных, духовно-нравственных, эстетических и личностных качеств ребёнка, творческих способностей, а также развитие предпосылок учебной деятельности.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857232"/>
            <a:ext cx="9721215" cy="560406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2957" y="1600201"/>
            <a:ext cx="8501122" cy="4525963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Arial" charset="0"/>
              <a:buChar char="•"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способствовать общему развитию дошкольников с ТНР, коррекции их психофизического развития, подготовке их к обучению в школе;</a:t>
            </a:r>
          </a:p>
          <a:p>
            <a:pPr algn="just">
              <a:buFont typeface="Arial" charset="0"/>
              <a:buChar char="•"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создать благоприятные условия для развития детей в соответствии с их возрастными и индивидуальными особенностями и склонностями;</a:t>
            </a:r>
          </a:p>
          <a:p>
            <a:pPr algn="just">
              <a:buFont typeface="Arial" charset="0"/>
              <a:buChar char="•"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обеспечить развитие способностей и творческого потенциала каждого ребенка как субъекта отношений с самим собой, с другими детьми, взрослыми и миром;</a:t>
            </a:r>
          </a:p>
          <a:p>
            <a:pPr algn="just">
              <a:buFont typeface="Arial" charset="0"/>
              <a:buChar char="•"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способствовать объединению обучения и воспитания в целостный образовательный процесс.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958" y="1000108"/>
            <a:ext cx="850112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Содержание Программы включает совокупность образовательных областей, которые обеспечивают социальную ситуацию развития личности ребенка.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Программа направлена на создание условий развития дошкольников, открывающих возможности для позитивной социализации ребёнка, его всестороннего личностного развития, развития инициативы и творческих способностей на основе сотрудничества со взрослыми и сверстниками в соответствующих дошкольному возрасту видам деятельности.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Особое внимание в Программе уделяется развитию личности ребенка, сохранению и укреплению здоровья детей, речевому, интеллектуальному развитию, а также воспитанию у дошкольников таких качеств, как патриотизм, активная жизненная позиция, творческий подход в решении различных жизненных ситуаций, уважение к традиционным ценностям.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программу включены тематическое планирование работы специалистов, примерный перечень игр и игровых и развивающих упражнений, соответствии с Федеральным государственным стандартом. В Программе приведены методические рекомендации по осуществлению взаимодействия с родителями дошкольников, описаны условия сотрудничества с семьями воспитанников. Данная программа рассчитана на условия образовательных учреждений, оборудованных с учетом особенностей физического и психического развития детей дошкольного возраста.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928670"/>
            <a:ext cx="9721215" cy="78581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целевым ориентирам дошкольного образования (на этапе завершения дошкольного образования) относятся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следующие характеристики возможных достижений ребенка: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8643" y="1600201"/>
            <a:ext cx="9432640" cy="45259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хорошо владеет устной речью;</a:t>
            </a: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latin typeface="Century Gothic" pitchFamily="34" charset="0"/>
              </a:rPr>
              <a:t>сформированы элементарные навыки </a:t>
            </a:r>
            <a:r>
              <a:rPr lang="ru-RU" sz="1400" b="1" dirty="0" err="1" smtClean="0">
                <a:latin typeface="Century Gothic" pitchFamily="34" charset="0"/>
              </a:rPr>
              <a:t>звуко-слогового</a:t>
            </a:r>
            <a:r>
              <a:rPr lang="ru-RU" sz="1400" b="1" dirty="0" smtClean="0">
                <a:latin typeface="Century Gothic" pitchFamily="34" charset="0"/>
              </a:rPr>
              <a:t> анализа слов, анализа предложений;</a:t>
            </a: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latin typeface="Century Gothic" pitchFamily="34" charset="0"/>
              </a:rPr>
              <a:t>сформирован грамматический строй речи;</a:t>
            </a: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latin typeface="Century Gothic" pitchFamily="34" charset="0"/>
              </a:rPr>
              <a:t>сформировано интеллектуальное мышление;</a:t>
            </a: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latin typeface="Century Gothic" pitchFamily="34" charset="0"/>
              </a:rPr>
              <a:t> способен к принятию собственных решений с опорой на знания и умения в различных видах деятельности;</a:t>
            </a: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latin typeface="Century Gothic" pitchFamily="34" charset="0"/>
              </a:rPr>
              <a:t>инициативен, самостоятелен в различных видах деятельности;</a:t>
            </a: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latin typeface="Century Gothic" pitchFamily="34" charset="0"/>
              </a:rPr>
              <a:t>развиты коммуникативные навыки;</a:t>
            </a: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latin typeface="Century Gothic" pitchFamily="34" charset="0"/>
              </a:rPr>
              <a:t>сформировалось положительное отношение к самому себе, окружающим;</a:t>
            </a: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latin typeface="Century Gothic" pitchFamily="34" charset="0"/>
              </a:rPr>
              <a:t>способен адекватно проявлять свои чувства;</a:t>
            </a: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latin typeface="Century Gothic" pitchFamily="34" charset="0"/>
              </a:rPr>
              <a:t>обладает развитым воображением, которое реализует в разных видах деятельности;</a:t>
            </a: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latin typeface="Century Gothic" pitchFamily="34" charset="0"/>
              </a:rPr>
              <a:t>умеет подчиняться правилам и социальным нормам;</a:t>
            </a:r>
          </a:p>
          <a:p>
            <a:pPr>
              <a:buFont typeface="Wingdings" pitchFamily="2" charset="2"/>
              <a:buChar char="§"/>
            </a:pPr>
            <a:endParaRPr lang="ru-RU" sz="1400" dirty="0" smtClean="0">
              <a:latin typeface="Century Gothic" pitchFamily="34" charset="0"/>
            </a:endParaRPr>
          </a:p>
          <a:p>
            <a:pPr algn="ctr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ЦЕЛЕВЫЕ ОРИЕНТИРЫ  ВЫСТУПАЮТ  ОСНОВАНИЯМИ ПРЕЕМСТВЕННОСТИ </a:t>
            </a:r>
          </a:p>
          <a:p>
            <a:pPr algn="ctr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ДОШКОЛЬНОГО  ИНАЧАЛЬНОГО ОБЩЕГО ОБРАЗОВАНИЯ.</a:t>
            </a:r>
          </a:p>
          <a:p>
            <a:pPr>
              <a:buFont typeface="Wingdings" pitchFamily="2" charset="2"/>
              <a:buChar char="§"/>
            </a:pPr>
            <a:endParaRPr lang="ru-RU" sz="1400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ru-RU" sz="1400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ru-RU" sz="1400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ru-RU" sz="1400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ru-RU" sz="1400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ru-RU" sz="1400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ru-RU" sz="1400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ru-RU" sz="1400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 bwMode="auto">
          <a:xfrm>
            <a:off x="-41275" y="5826125"/>
            <a:ext cx="912971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dirty="0">
              <a:solidFill>
                <a:srgbClr val="89898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1071546"/>
            <a:ext cx="9721215" cy="571504"/>
          </a:xfrm>
        </p:spPr>
        <p:txBody>
          <a:bodyPr>
            <a:no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детской деятельности для реализации задач Программы</a:t>
            </a:r>
            <a:br>
              <a:rPr lang="ru-RU" alt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2957" y="1714488"/>
            <a:ext cx="8643998" cy="4143404"/>
          </a:xfrm>
        </p:spPr>
        <p:txBody>
          <a:bodyPr>
            <a:normAutofit fontScale="32500" lnSpcReduction="20000"/>
          </a:bodyPr>
          <a:lstStyle/>
          <a:p>
            <a:pPr defTabSz="457200">
              <a:buClr>
                <a:schemeClr val="accent1"/>
              </a:buClr>
              <a:buFont typeface="Arial" charset="0"/>
              <a:buChar char="•"/>
            </a:pPr>
            <a:r>
              <a:rPr lang="ru-RU" altLang="ru-RU" sz="5500" b="1" dirty="0" smtClean="0">
                <a:latin typeface="Times New Roman" pitchFamily="18" charset="0"/>
                <a:cs typeface="Times New Roman" pitchFamily="18" charset="0"/>
              </a:rPr>
              <a:t>игровая, включая сюжетно-ролевую игру, игру с правилами и другие виды игры</a:t>
            </a:r>
          </a:p>
          <a:p>
            <a:pPr defTabSz="457200">
              <a:buClr>
                <a:schemeClr val="accent1"/>
              </a:buClr>
              <a:buFont typeface="Arial" charset="0"/>
              <a:buChar char="•"/>
            </a:pPr>
            <a:r>
              <a:rPr lang="ru-RU" altLang="ru-RU" sz="5500" b="1" dirty="0" smtClean="0">
                <a:latin typeface="Times New Roman" pitchFamily="18" charset="0"/>
                <a:cs typeface="Times New Roman" pitchFamily="18" charset="0"/>
              </a:rPr>
              <a:t>коммуникативная (общение и взаимодействие со взрослыми и сверстниками)</a:t>
            </a:r>
          </a:p>
          <a:p>
            <a:pPr defTabSz="457200">
              <a:buClr>
                <a:schemeClr val="accent1"/>
              </a:buClr>
              <a:buFont typeface="Arial" charset="0"/>
              <a:buChar char="•"/>
            </a:pPr>
            <a:r>
              <a:rPr lang="ru-RU" altLang="ru-RU" sz="5500" b="1" dirty="0" smtClean="0">
                <a:latin typeface="Times New Roman" pitchFamily="18" charset="0"/>
                <a:cs typeface="Times New Roman" pitchFamily="18" charset="0"/>
              </a:rPr>
              <a:t>познавательно-исследовательская (исследования объектов окружающего мира и экспериментирования с ними)</a:t>
            </a:r>
          </a:p>
          <a:p>
            <a:pPr defTabSz="457200">
              <a:buClr>
                <a:schemeClr val="accent1"/>
              </a:buClr>
              <a:buFont typeface="Arial" charset="0"/>
              <a:buChar char="•"/>
            </a:pPr>
            <a:r>
              <a:rPr lang="ru-RU" altLang="ru-RU" sz="5500" b="1" dirty="0" smtClean="0">
                <a:latin typeface="Times New Roman" pitchFamily="18" charset="0"/>
                <a:cs typeface="Times New Roman" pitchFamily="18" charset="0"/>
              </a:rPr>
              <a:t>восприятие художественной литературы и фольклора </a:t>
            </a:r>
          </a:p>
          <a:p>
            <a:pPr defTabSz="457200">
              <a:buClr>
                <a:schemeClr val="accent1"/>
              </a:buClr>
              <a:buFont typeface="Arial" charset="0"/>
              <a:buChar char="•"/>
            </a:pPr>
            <a:r>
              <a:rPr lang="ru-RU" altLang="ru-RU" sz="5500" b="1" dirty="0" smtClean="0">
                <a:latin typeface="Times New Roman" pitchFamily="18" charset="0"/>
                <a:cs typeface="Times New Roman" pitchFamily="18" charset="0"/>
              </a:rPr>
              <a:t>самообслуживание и элементарный бытовой труд (в помещении и на улице)</a:t>
            </a:r>
          </a:p>
          <a:p>
            <a:pPr defTabSz="457200">
              <a:buClr>
                <a:schemeClr val="accent1"/>
              </a:buClr>
              <a:buFont typeface="Arial" charset="0"/>
              <a:buChar char="•"/>
            </a:pPr>
            <a:r>
              <a:rPr lang="ru-RU" altLang="ru-RU" sz="5500" b="1" dirty="0" smtClean="0">
                <a:latin typeface="Times New Roman" pitchFamily="18" charset="0"/>
                <a:cs typeface="Times New Roman" pitchFamily="18" charset="0"/>
              </a:rPr>
              <a:t>конструирование из разного материала, включая конструкторы, модули, бумагу, природный и иной материал </a:t>
            </a:r>
          </a:p>
          <a:p>
            <a:pPr defTabSz="457200">
              <a:buClr>
                <a:schemeClr val="accent1"/>
              </a:buClr>
              <a:buFont typeface="Arial" charset="0"/>
              <a:buChar char="•"/>
            </a:pPr>
            <a:r>
              <a:rPr lang="ru-RU" altLang="ru-RU" sz="5500" b="1" dirty="0" smtClean="0">
                <a:latin typeface="Times New Roman" pitchFamily="18" charset="0"/>
                <a:cs typeface="Times New Roman" pitchFamily="18" charset="0"/>
              </a:rPr>
              <a:t>изобразительная (рисование, лепка, аппликация)</a:t>
            </a:r>
          </a:p>
          <a:p>
            <a:pPr defTabSz="457200">
              <a:buClr>
                <a:schemeClr val="accent1"/>
              </a:buClr>
              <a:buFont typeface="Arial" charset="0"/>
              <a:buChar char="•"/>
            </a:pPr>
            <a:r>
              <a:rPr lang="ru-RU" altLang="ru-RU" sz="5500" b="1" dirty="0" smtClean="0">
                <a:latin typeface="Times New Roman" pitchFamily="18" charset="0"/>
                <a:cs typeface="Times New Roman" pitchFamily="18" charset="0"/>
              </a:rPr>
              <a:t>музыкальная (восприятие и понимание смысла музыкальных произведений, пение, музыкально-ритмические движения, игры на детских музыкальных инструментах)</a:t>
            </a:r>
          </a:p>
          <a:p>
            <a:pPr defTabSz="457200">
              <a:buClr>
                <a:schemeClr val="accent1"/>
              </a:buClr>
              <a:buFont typeface="Arial" charset="0"/>
              <a:buChar char="•"/>
            </a:pPr>
            <a:r>
              <a:rPr lang="ru-RU" altLang="ru-RU" sz="5500" b="1" dirty="0" smtClean="0">
                <a:latin typeface="Times New Roman" pitchFamily="18" charset="0"/>
                <a:cs typeface="Times New Roman" pitchFamily="18" charset="0"/>
              </a:rPr>
              <a:t>двигательная (овладение основными движениями)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642918"/>
            <a:ext cx="9721215" cy="77472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Разделы Программы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85834" y="1714488"/>
          <a:ext cx="8358246" cy="2357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82"/>
                <a:gridCol w="2786082"/>
                <a:gridCol w="2786082"/>
              </a:tblGrid>
              <a:tr h="560567">
                <a:tc>
                  <a:txBody>
                    <a:bodyPr/>
                    <a:lstStyle/>
                    <a:p>
                      <a:r>
                        <a:rPr lang="ru-RU" dirty="0" smtClean="0"/>
                        <a:t>ЦЕЛЕВОЙ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СОДЕРЖАТЕЛЬНЫЙ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ОРГАНИЗАЦИОННЫЙ</a:t>
                      </a:r>
                      <a:endParaRPr lang="ru-RU" dirty="0"/>
                    </a:p>
                  </a:txBody>
                  <a:tcPr/>
                </a:tc>
              </a:tr>
              <a:tr h="17968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состоит из пояснительной записки и целевых ориентиров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отражает общее содержание программы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отражает режим дня, особенности развивающей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среды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1214422"/>
            <a:ext cx="9721215" cy="2857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АОП ДО  предполагает:</a:t>
            </a:r>
            <a:r>
              <a:rPr lang="ru-RU" dirty="0" smtClean="0">
                <a:solidFill>
                  <a:srgbClr val="FF0000"/>
                </a:solidFill>
                <a:latin typeface="Century Gothic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Century Gothic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Создание условий для развития речевой деятельности и речевого общения детей.</a:t>
            </a:r>
            <a:b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Создание педагогических условий развития речи.</a:t>
            </a:r>
            <a:b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Создание условий для развития слухового и речевого внимания.</a:t>
            </a:r>
            <a:b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Создание условий для развития речевого слуха детей.</a:t>
            </a:r>
            <a:b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5. Создание условий для формирования восприятия фонематической стороны речи детей.</a:t>
            </a:r>
            <a:b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6. Создание условий для формирования темпа и ритма речи. </a:t>
            </a:r>
            <a:b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7. Создание условий для развития связного высказывания детей.</a:t>
            </a:r>
            <a:b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8. Создание условий для обучения детей творческому рассказыванию.</a:t>
            </a:r>
            <a:b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9. Создание условий для формирования первоначальных навыков овладения письменной речью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5833" y="1071547"/>
            <a:ext cx="8358245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 дошкольной организации должна быть: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содержательно-насыщенной, развивающей; </a:t>
            </a:r>
            <a:b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трансформируемой; </a:t>
            </a:r>
            <a:b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полифункциональной; </a:t>
            </a:r>
            <a:b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вариативной; </a:t>
            </a:r>
            <a:b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доступной; </a:t>
            </a:r>
            <a:b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безопасной; </a:t>
            </a:r>
            <a:b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здоровьесберегающей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эстетически-привлекательной</a:t>
            </a: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1285860"/>
            <a:ext cx="9721215" cy="35719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Условия для организации специального коррекционно-развивающего воспитания и обучения детей с ОНР </a:t>
            </a:r>
            <a:r>
              <a:rPr lang="ru-RU" dirty="0" smtClean="0">
                <a:solidFill>
                  <a:srgbClr val="FF0000"/>
                </a:solidFill>
                <a:latin typeface="Century Gothic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Century Gothic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519" y="1857364"/>
            <a:ext cx="8929750" cy="4268800"/>
          </a:xfrm>
        </p:spPr>
        <p:txBody>
          <a:bodyPr>
            <a:normAutofit fontScale="62500" lnSpcReduction="20000"/>
          </a:bodyPr>
          <a:lstStyle/>
          <a:p>
            <a:pPr defTabSz="457200">
              <a:spcBef>
                <a:spcPts val="1000"/>
              </a:spcBef>
              <a:buClr>
                <a:schemeClr val="accent1"/>
              </a:buClr>
              <a:defRPr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учреждении психолого-педагогического сопровождения детей с ОВЗ; </a:t>
            </a:r>
          </a:p>
          <a:p>
            <a:pPr defTabSz="457200">
              <a:spcBef>
                <a:spcPts val="1000"/>
              </a:spcBef>
              <a:buClr>
                <a:schemeClr val="accent1"/>
              </a:buClr>
              <a:defRPr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образовательного процесса с учетом индивидуальных возрастных, психофизиологических, личностных особенностей и возможностей детей, обеспечивающего коррекцию нарушений умственного, речевого и эмоционального развития и стимулирование, обогащение, развития ребенка во всех видах детской деятельности (познавательно-исследовательской, игровой, художественно-эстетической, трудовой, коммуникативной); </a:t>
            </a:r>
          </a:p>
          <a:p>
            <a:pPr defTabSz="457200">
              <a:spcBef>
                <a:spcPts val="1000"/>
              </a:spcBef>
              <a:buClr>
                <a:schemeClr val="accent1"/>
              </a:buClr>
              <a:defRPr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специальных технологий, характеризующихся эмоционально-игровой окрашенностью, прикладной направленностью (тактильно-действенным обследованием, экспериментированием, трансформацией) и ценностной значимостью для ребенка того, что он делает, познает, с чем играет и взаимодействует; </a:t>
            </a:r>
          </a:p>
          <a:p>
            <a:pPr defTabSz="457200">
              <a:spcBef>
                <a:spcPts val="1000"/>
              </a:spcBef>
              <a:buClr>
                <a:schemeClr val="accent1"/>
              </a:buClr>
              <a:defRPr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семьей (активное включение родителей в жизнь учреждения, просвещение родителей, объяснение цели и задач воспитания и подготовки к школе детей с ОНР); </a:t>
            </a:r>
          </a:p>
          <a:p>
            <a:pPr defTabSz="457200">
              <a:spcBef>
                <a:spcPts val="1000"/>
              </a:spcBef>
              <a:buClr>
                <a:schemeClr val="accent1"/>
              </a:buClr>
              <a:defRPr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событийный характер в организации жизнедеятельности детей; </a:t>
            </a:r>
          </a:p>
          <a:p>
            <a:pPr defTabSz="457200">
              <a:spcBef>
                <a:spcPts val="1000"/>
              </a:spcBef>
              <a:buClr>
                <a:schemeClr val="accent1"/>
              </a:buClr>
              <a:defRPr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лечебно-оздоровительной работы, создающей благоприятную базу для организации занятий, игр, других видов деятельности детей. </a:t>
            </a:r>
          </a:p>
          <a:p>
            <a:pPr defTabSz="457200" fontAlgn="auto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itchFamily="18" charset="2"/>
              <a:buNone/>
              <a:defRPr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1214422"/>
            <a:ext cx="9721215" cy="42862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Взаимодействие педагогического коллектива с семьями детей.</a:t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00081" y="1600201"/>
            <a:ext cx="9001188" cy="4525963"/>
          </a:xfrm>
        </p:spPr>
        <p:txBody>
          <a:bodyPr>
            <a:normAutofit fontScale="625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планирование работы с родителями: анкетирование, беседы, мониторинг запросов на образовательные услуги;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групповые встречи: родительские собрания, консультации, педагогические и тематические беседы;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совместные мероприятия: детские утренники, конкурсы и выставки совместного творчества, спортивные праздники и развлечения;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наглядная информация: тематические, информационные 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демонстрационно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выставочные стенды, папки-передвижки, памятки, информационные листы;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индивидуальная работа с родителями: педагогические беседы, индивидуальные и групповые консультации педагогов  по запросу родителей, разработка рекомендаций по вопросам развития детей дошкольного возраста;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оценка эффективности взаимодействия с родителями: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изучение удовлетворенности родителями реализуемых в МОУ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образовательных услуг, перспектив дальнейшего сотрудничества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ata12.proshkolu.ru/content/media/pic/std/7000000/6120000/6119564-260e420ba168eaf9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0213" y="1571625"/>
            <a:ext cx="6929486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939</Words>
  <Application>Microsoft Office PowerPoint</Application>
  <PresentationFormat>Произвольный</PresentationFormat>
  <Paragraphs>84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Нормативно-правовая база:  </vt:lpstr>
      <vt:lpstr>Презентация PowerPoint</vt:lpstr>
      <vt:lpstr>Задачи :</vt:lpstr>
      <vt:lpstr>Презентация PowerPoint</vt:lpstr>
      <vt:lpstr> К целевым ориентирам дошкольного образования (на этапе завершения дошкольного образования) относятся следующие характеристики возможных достижений ребенка:</vt:lpstr>
      <vt:lpstr>Виды детской деятельности для реализации задач Программы </vt:lpstr>
      <vt:lpstr>Разделы Программы</vt:lpstr>
      <vt:lpstr>Реализация АОП ДО  предполагает: </vt:lpstr>
      <vt:lpstr>Презентация PowerPoint</vt:lpstr>
      <vt:lpstr>Условия для организации специального коррекционно-развивающего воспитания и обучения детей с ОНР  </vt:lpstr>
      <vt:lpstr>Взаимодействие педагогического коллектива с семьями детей.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2021</dc:creator>
  <cp:lastModifiedBy>User</cp:lastModifiedBy>
  <cp:revision>17</cp:revision>
  <dcterms:created xsi:type="dcterms:W3CDTF">2023-06-28T10:59:35Z</dcterms:created>
  <dcterms:modified xsi:type="dcterms:W3CDTF">2024-05-28T04:22:26Z</dcterms:modified>
</cp:coreProperties>
</file>